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4" r:id="rId9"/>
    <p:sldId id="269" r:id="rId10"/>
    <p:sldId id="265" r:id="rId11"/>
    <p:sldId id="266" r:id="rId12"/>
    <p:sldId id="267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068960"/>
            <a:ext cx="6694553" cy="2592287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Направления </a:t>
            </a:r>
            <a:r>
              <a:rPr lang="ru-RU" sz="3600" dirty="0" err="1" smtClean="0">
                <a:solidFill>
                  <a:schemeClr val="tx1"/>
                </a:solidFill>
              </a:rPr>
              <a:t>профориентационной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работы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психолога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360926">
            <a:off x="45247" y="3895624"/>
            <a:ext cx="3844612" cy="238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94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>
                <a:solidFill>
                  <a:schemeClr val="tx1"/>
                </a:solidFill>
              </a:rPr>
              <a:t>психолого-педагогическая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выявление </a:t>
            </a:r>
            <a:r>
              <a:rPr lang="ru-RU" sz="2800" dirty="0"/>
              <a:t>и формирова­ние интересов, склонностей, личностных особенностей, оказание помо­щи молодёжи в выборе профессии, наиболее соответствующей психоло­гическим качествам конкретного субъекта, определение путей, спосо­бов и условий оптимального развития этих качеств;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74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>
                <a:solidFill>
                  <a:schemeClr val="tx1"/>
                </a:solidFill>
              </a:rPr>
              <a:t>медико-физиологическая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выявление </a:t>
            </a:r>
            <a:r>
              <a:rPr lang="ru-RU" sz="3200" dirty="0"/>
              <a:t>ограничений в состоянии здоровья для выбора конкретной профессии и коррекция профессиональных планов в соответствии с физиологическими воз­можностями организма;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002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tx1"/>
                </a:solidFill>
              </a:rPr>
              <a:t>экономическая 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улучшение </a:t>
            </a:r>
            <a:r>
              <a:rPr lang="ru-RU" sz="3200" dirty="0"/>
              <a:t>качественного состава работников, повышение удовлетворённости трудом, снижение текучести кадров, повышение профессиональной активности работников.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3970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56" y="3140968"/>
            <a:ext cx="7696200" cy="2088231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Основные </a:t>
            </a:r>
            <a:r>
              <a:rPr lang="ru-RU" b="1" dirty="0">
                <a:solidFill>
                  <a:schemeClr val="tx1"/>
                </a:solidFill>
              </a:rPr>
              <a:t>принципы работы профконсультанта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7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Принципы: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u="sng" dirty="0"/>
              <a:t>Ответственность.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u="sng" dirty="0"/>
              <a:t>Компетентность</a:t>
            </a:r>
            <a:r>
              <a:rPr lang="ru-RU" u="sng" dirty="0" smtClean="0"/>
              <a:t>.</a:t>
            </a:r>
            <a:endParaRPr lang="ru-RU" dirty="0"/>
          </a:p>
          <a:p>
            <a:r>
              <a:rPr lang="ru-RU" dirty="0"/>
              <a:t>3. </a:t>
            </a:r>
            <a:r>
              <a:rPr lang="ru-RU" u="sng" dirty="0"/>
              <a:t>Добровольность.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u="sng" dirty="0"/>
              <a:t>Конфиденциальность.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/>
              <a:t>5. </a:t>
            </a:r>
            <a:r>
              <a:rPr lang="ru-RU" u="sng" dirty="0"/>
              <a:t>Активность.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6</a:t>
            </a:r>
            <a:r>
              <a:rPr lang="ru-RU" dirty="0"/>
              <a:t>. </a:t>
            </a:r>
            <a:r>
              <a:rPr lang="ru-RU" u="sng" dirty="0"/>
              <a:t>Позитивный эффект.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7</a:t>
            </a:r>
            <a:r>
              <a:rPr lang="ru-RU" dirty="0"/>
              <a:t>. </a:t>
            </a:r>
            <a:r>
              <a:rPr lang="ru-RU" u="sng" dirty="0"/>
              <a:t>Лояльность.</a:t>
            </a:r>
            <a:r>
              <a:rPr lang="ru-RU" dirty="0"/>
              <a:t> 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8. </a:t>
            </a:r>
            <a:r>
              <a:rPr lang="ru-RU" u="sng" dirty="0" smtClean="0"/>
              <a:t>Комплексность.</a:t>
            </a:r>
          </a:p>
          <a:p>
            <a:r>
              <a:rPr lang="ru-RU" dirty="0" smtClean="0"/>
              <a:t>9</a:t>
            </a:r>
            <a:r>
              <a:rPr lang="ru-RU" dirty="0"/>
              <a:t>. </a:t>
            </a:r>
            <a:r>
              <a:rPr lang="ru-RU" u="sng" dirty="0"/>
              <a:t>Индивидуальный подход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510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804665"/>
          </a:xfrm>
        </p:spPr>
        <p:txBody>
          <a:bodyPr/>
          <a:lstStyle/>
          <a:p>
            <a:r>
              <a:rPr lang="ru-RU" sz="3200" smtClean="0"/>
              <a:t>Благодарим </a:t>
            </a:r>
            <a:r>
              <a:rPr lang="ru-RU" sz="3200" dirty="0" smtClean="0"/>
              <a:t>за внимание!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0549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60672" cy="1039427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психологическое </a:t>
            </a:r>
            <a:r>
              <a:rPr lang="ru-RU" sz="3600" b="1" dirty="0">
                <a:solidFill>
                  <a:schemeClr val="tx1"/>
                </a:solidFill>
              </a:rPr>
              <a:t>изучение профессий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sz="3200" dirty="0" err="1" smtClean="0"/>
              <a:t>профессиография</a:t>
            </a:r>
            <a:r>
              <a:rPr lang="ru-RU" sz="3200" dirty="0"/>
              <a:t>, </a:t>
            </a:r>
            <a:r>
              <a:rPr lang="ru-RU" sz="3200" dirty="0" smtClean="0"/>
              <a:t>обоснование </a:t>
            </a:r>
            <a:r>
              <a:rPr lang="ru-RU" sz="3200" dirty="0"/>
              <a:t>профессиональных требований к субъекту, классификация профессий;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746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4000" b="1" dirty="0">
                <a:solidFill>
                  <a:schemeClr val="tx1"/>
                </a:solidFill>
              </a:rPr>
              <a:t>профессиональное воспитание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развитие, формирование </a:t>
            </a:r>
            <a:r>
              <a:rPr lang="ru-RU" sz="3200" dirty="0"/>
              <a:t>интересов, склоннос­тей, способностей, личностных качеств в различных видах деятель­ности (познавательной, коммуникативной, игровой, учебной, трудовой);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2202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4364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профессиональное просвещение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3200" dirty="0" smtClean="0"/>
              <a:t>обеспече­ние </a:t>
            </a:r>
            <a:r>
              <a:rPr lang="ru-RU" sz="3200" dirty="0"/>
              <a:t>формирования знаний о мире профессий и условиях правильного их выбора, информирование о способах и условиях овладения профес­сией, пропаганда общественно значимых профессий и т.д.;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61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14842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профессиональная </a:t>
            </a:r>
            <a:r>
              <a:rPr lang="ru-RU" sz="3600" b="1" dirty="0">
                <a:solidFill>
                  <a:schemeClr val="tx1"/>
                </a:solidFill>
              </a:rPr>
              <a:t>консультация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3200" dirty="0" smtClean="0"/>
          </a:p>
          <a:p>
            <a:r>
              <a:rPr lang="ru-RU" sz="3200" dirty="0" smtClean="0"/>
              <a:t>система </a:t>
            </a:r>
            <a:r>
              <a:rPr lang="ru-RU" sz="3200" dirty="0"/>
              <a:t>психолого-педаго­гических и медицинских мероприятий по изучению и оценке способ­ностей и функциональных возможностей человека с целью помощи ему в обоснованном выборе профессии;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216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tx1"/>
                </a:solidFill>
              </a:rPr>
              <a:t>профдиагностика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исследование интересов</a:t>
            </a:r>
            <a:r>
              <a:rPr lang="ru-RU" sz="3200" dirty="0"/>
              <a:t>, </a:t>
            </a:r>
            <a:endParaRPr lang="ru-RU" sz="3200" dirty="0" smtClean="0"/>
          </a:p>
          <a:p>
            <a:pPr marL="114300" indent="0">
              <a:buNone/>
            </a:pPr>
            <a:r>
              <a:rPr lang="ru-RU" sz="3200" dirty="0" smtClean="0"/>
              <a:t>склоннос­тей</a:t>
            </a:r>
            <a:r>
              <a:rPr lang="ru-RU" sz="3200" dirty="0"/>
              <a:t>, способностей, </a:t>
            </a:r>
            <a:r>
              <a:rPr lang="ru-RU" sz="3200" dirty="0" smtClean="0"/>
              <a:t>профессионально важных качеств личности, мотивов профессионального выбора;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4076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22042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профессиональная адаптация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приспособление </a:t>
            </a:r>
            <a:r>
              <a:rPr lang="ru-RU" sz="3200" dirty="0"/>
              <a:t>человека к профессиональным, социальным и психологическим факторам трудовой деятельности и формирование у субъекта индивидуального стиля деятельности.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1412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56" y="2708920"/>
            <a:ext cx="7696200" cy="2448271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chemeClr val="tx1"/>
                </a:solidFill>
              </a:rPr>
              <a:t>Функции </a:t>
            </a:r>
            <a:r>
              <a:rPr lang="ru-RU" dirty="0" err="1">
                <a:solidFill>
                  <a:schemeClr val="tx1"/>
                </a:solidFill>
              </a:rPr>
              <a:t>профориентационной</a:t>
            </a:r>
            <a:r>
              <a:rPr lang="ru-RU" dirty="0">
                <a:solidFill>
                  <a:schemeClr val="tx1"/>
                </a:solidFill>
              </a:rPr>
              <a:t>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20933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u="sng" dirty="0">
                <a:solidFill>
                  <a:schemeClr val="tx1"/>
                </a:solidFill>
              </a:rPr>
              <a:t>социальная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усвоение </a:t>
            </a:r>
            <a:r>
              <a:rPr lang="ru-RU" sz="3200" dirty="0"/>
              <a:t>молодёжью определённой сис­темы социальных норм, ценностей и знаний, необходимых для адекват­ного выполнения профессиональной деятельности;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593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546772-D619-428E-872F-8863B2F111E1}"/>
</file>

<file path=customXml/itemProps2.xml><?xml version="1.0" encoding="utf-8"?>
<ds:datastoreItem xmlns:ds="http://schemas.openxmlformats.org/officeDocument/2006/customXml" ds:itemID="{92D5A28B-BB73-4BA4-A5CB-70CA6F2E9D0A}"/>
</file>

<file path=customXml/itemProps3.xml><?xml version="1.0" encoding="utf-8"?>
<ds:datastoreItem xmlns:ds="http://schemas.openxmlformats.org/officeDocument/2006/customXml" ds:itemID="{BEFB12F2-C2AB-47A8-A11E-56E77DC56BEF}"/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40</TotalTime>
  <Words>274</Words>
  <Application>Microsoft Office PowerPoint</Application>
  <PresentationFormat>Экран (4:3)</PresentationFormat>
  <Paragraphs>40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Аптека</vt:lpstr>
      <vt:lpstr>        Направления профориентационной работы  психолога </vt:lpstr>
      <vt:lpstr>психологическое изучение профессий </vt:lpstr>
      <vt:lpstr> профессиональное воспитание </vt:lpstr>
      <vt:lpstr>профессиональное просвещение</vt:lpstr>
      <vt:lpstr>профессиональная консультация </vt:lpstr>
      <vt:lpstr>профдиагностика</vt:lpstr>
      <vt:lpstr>профессиональная адаптация </vt:lpstr>
      <vt:lpstr>  Функции профориентационной деятельности</vt:lpstr>
      <vt:lpstr>социальная</vt:lpstr>
      <vt:lpstr>психолого-педагогическая</vt:lpstr>
      <vt:lpstr>медико-физиологическая</vt:lpstr>
      <vt:lpstr>экономическая  </vt:lpstr>
      <vt:lpstr>               Основные принципы работы профконсультанта</vt:lpstr>
      <vt:lpstr>Принципы:</vt:lpstr>
      <vt:lpstr>Благодарим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Направления профориентационной деятельности психолога</dc:title>
  <dc:creator>Наташа</dc:creator>
  <cp:lastModifiedBy>Наташа</cp:lastModifiedBy>
  <cp:revision>7</cp:revision>
  <dcterms:created xsi:type="dcterms:W3CDTF">2015-03-25T19:42:41Z</dcterms:created>
  <dcterms:modified xsi:type="dcterms:W3CDTF">2015-03-27T08:04:01Z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